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GB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8880" cy="1142280"/>
          </a:xfrm>
          <a:prstGeom prst="rect">
            <a:avLst/>
          </a:prstGeom>
        </p:spPr>
        <p:txBody>
          <a:bodyPr numCol="1" spcCol="0" lIns="0" rIns="0" tIns="0" bIns="0" anchor="ctr">
            <a:noAutofit/>
          </a:bodyPr>
          <a:p>
            <a:r>
              <a:rPr b="0" lang="en-GB" sz="1800" spc="-1" strike="noStrike">
                <a:latin typeface="Arial"/>
              </a:rPr>
              <a:t>Click to edit the title text format</a:t>
            </a:r>
            <a:endParaRPr b="0" lang="en-GB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itle 1"/>
          <p:cNvSpPr/>
          <p:nvPr/>
        </p:nvSpPr>
        <p:spPr>
          <a:xfrm>
            <a:off x="3733920" y="4952880"/>
            <a:ext cx="5180760" cy="93672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3200" spc="-1" strike="noStrike">
                <a:solidFill>
                  <a:srgbClr val="ffffff"/>
                </a:solidFill>
                <a:latin typeface="Tahoma"/>
                <a:ea typeface="Tahoma"/>
              </a:rPr>
              <a:t>Nota Kuliah &amp; Silabus</a:t>
            </a:r>
            <a:endParaRPr b="0" lang="en-GB" sz="3200" spc="-1" strike="noStrike">
              <a:latin typeface="Arial"/>
            </a:endParaRPr>
          </a:p>
        </p:txBody>
      </p:sp>
      <p:sp>
        <p:nvSpPr>
          <p:cNvPr id="77" name="Subtitle 2"/>
          <p:cNvSpPr/>
          <p:nvPr/>
        </p:nvSpPr>
        <p:spPr>
          <a:xfrm>
            <a:off x="3733920" y="5715000"/>
            <a:ext cx="5104800" cy="97020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>
            <a:normAutofit/>
          </a:bodyPr>
          <a:p>
            <a:pPr algn="ctr">
              <a:lnSpc>
                <a:spcPct val="100000"/>
              </a:lnSpc>
              <a:spcBef>
                <a:spcPts val="519"/>
              </a:spcBef>
              <a:tabLst>
                <a:tab algn="l" pos="0"/>
              </a:tabLst>
            </a:pPr>
            <a:r>
              <a:rPr b="0" lang="en-US" sz="2600" spc="-1" strike="noStrike">
                <a:solidFill>
                  <a:srgbClr val="ffffff"/>
                </a:solidFill>
                <a:latin typeface="Arial"/>
              </a:rPr>
              <a:t>Pertemuan 1</a:t>
            </a:r>
            <a:endParaRPr b="0" lang="en-GB" sz="26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19"/>
              </a:spcBef>
              <a:tabLst>
                <a:tab algn="l" pos="0"/>
              </a:tabLst>
            </a:pPr>
            <a:r>
              <a:rPr b="0" lang="en-US" sz="2600" spc="-1" strike="noStrike">
                <a:solidFill>
                  <a:srgbClr val="ffffff"/>
                </a:solidFill>
                <a:latin typeface="Arial"/>
              </a:rPr>
              <a:t>Manajemen Jaringan</a:t>
            </a:r>
            <a:endParaRPr b="0" lang="en-GB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itle 1"/>
          <p:cNvSpPr/>
          <p:nvPr/>
        </p:nvSpPr>
        <p:spPr>
          <a:xfrm>
            <a:off x="304920" y="228600"/>
            <a:ext cx="8228880" cy="913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Tahoma"/>
                <a:ea typeface="Tahoma"/>
              </a:rPr>
              <a:t>Tujuan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79" name="Content Placeholder 2"/>
          <p:cNvSpPr/>
          <p:nvPr/>
        </p:nvSpPr>
        <p:spPr>
          <a:xfrm>
            <a:off x="457200" y="1219320"/>
            <a:ext cx="8076600" cy="42663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>
            <a:noAutofit/>
          </a:bodyPr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Memahami konsep dasar tentang jaringan komputer.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Memahami dan mampu melakukan konsep manajemen jaringan untuk membangun jaringan komputer yang efektif dan efisien.</a:t>
            </a:r>
            <a:endParaRPr b="0" lang="en-GB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itle 1"/>
          <p:cNvSpPr/>
          <p:nvPr/>
        </p:nvSpPr>
        <p:spPr>
          <a:xfrm>
            <a:off x="304920" y="228600"/>
            <a:ext cx="8228880" cy="913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Tahoma"/>
                <a:ea typeface="Tahoma"/>
              </a:rPr>
              <a:t>Pengetahuan Dasar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1" name="Content Placeholder 2"/>
          <p:cNvSpPr/>
          <p:nvPr/>
        </p:nvSpPr>
        <p:spPr>
          <a:xfrm>
            <a:off x="457200" y="1219320"/>
            <a:ext cx="8076600" cy="42663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>
            <a:noAutofit/>
          </a:bodyPr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Pemahaman tentang konsep jaringan komputer.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Pemahaman dasar pemakaian komputer</a:t>
            </a:r>
            <a:endParaRPr b="0" lang="en-GB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1"/>
          <p:cNvSpPr/>
          <p:nvPr/>
        </p:nvSpPr>
        <p:spPr>
          <a:xfrm>
            <a:off x="304920" y="228600"/>
            <a:ext cx="8228880" cy="913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Tahoma"/>
                <a:ea typeface="Tahoma"/>
              </a:rPr>
              <a:t>Nota Kuliah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3" name="Content Placeholder 2"/>
          <p:cNvSpPr/>
          <p:nvPr/>
        </p:nvSpPr>
        <p:spPr>
          <a:xfrm>
            <a:off x="457200" y="1219320"/>
            <a:ext cx="8076600" cy="42663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>
            <a:noAutofit/>
          </a:bodyPr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Berpakaian rapi dan sopan.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Tidak ada toleransi tugas dan tes terlambat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Jika ada yang berhalangan sakit harap hubungi dosen bersangkutan segera mungkin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Protes nilai yang sangat terlambat tidak akan dilayani</a:t>
            </a:r>
            <a:endParaRPr b="0" lang="en-GB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le 1"/>
          <p:cNvSpPr/>
          <p:nvPr/>
        </p:nvSpPr>
        <p:spPr>
          <a:xfrm>
            <a:off x="304920" y="228600"/>
            <a:ext cx="8228880" cy="913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Tahoma"/>
                <a:ea typeface="Tahoma"/>
              </a:rPr>
              <a:t>Materi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5" name="Content Placeholder 2"/>
          <p:cNvSpPr/>
          <p:nvPr/>
        </p:nvSpPr>
        <p:spPr>
          <a:xfrm>
            <a:off x="457200" y="1066680"/>
            <a:ext cx="8076600" cy="42663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>
            <a:noAutofit/>
          </a:bodyPr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Subnetting &amp; VLSM IP V4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IP V6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Protokol Routing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Sistem Operasi Jaringan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Remoting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Monitoring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Tools Manajemen Jaringan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Manajemen Broadband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Manajemen Website</a:t>
            </a:r>
            <a:endParaRPr b="0" lang="en-GB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b="0" lang="en-GB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b="0" lang="en-GB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le 1"/>
          <p:cNvSpPr/>
          <p:nvPr/>
        </p:nvSpPr>
        <p:spPr>
          <a:xfrm>
            <a:off x="304920" y="228600"/>
            <a:ext cx="8228880" cy="913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Tahoma"/>
                <a:ea typeface="Tahoma"/>
              </a:rPr>
              <a:t>Penilaian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7" name="Content Placeholder 2"/>
          <p:cNvSpPr/>
          <p:nvPr/>
        </p:nvSpPr>
        <p:spPr>
          <a:xfrm>
            <a:off x="457200" y="990720"/>
            <a:ext cx="8076600" cy="44949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>
            <a:noAutofit/>
          </a:bodyPr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Presensi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: 10%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Tugas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: 20% (termasuk praktikum)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UTS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: 35%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UAS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	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: 35%</a:t>
            </a:r>
            <a:endParaRPr b="0" lang="en-GB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tabLst>
                <a:tab algn="l" pos="0"/>
              </a:tabLst>
            </a:pPr>
            <a:r>
              <a:rPr b="1" lang="en-US" sz="2800" spc="-1" strike="noStrike">
                <a:solidFill>
                  <a:srgbClr val="000000"/>
                </a:solidFill>
                <a:latin typeface="Calibri"/>
              </a:rPr>
              <a:t>Tidak sesuai harapan?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tabLst>
                <a:tab algn="l" pos="0"/>
              </a:tabLst>
            </a:pPr>
            <a:r>
              <a:rPr b="1" lang="en-US" sz="2800" spc="-1" strike="noStrike">
                <a:solidFill>
                  <a:srgbClr val="000000"/>
                </a:solidFill>
                <a:latin typeface="Calibri"/>
              </a:rPr>
              <a:t>Cek Polling di E-Learning!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endParaRPr b="0" lang="en-GB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le 1"/>
          <p:cNvSpPr/>
          <p:nvPr/>
        </p:nvSpPr>
        <p:spPr>
          <a:xfrm>
            <a:off x="304920" y="228600"/>
            <a:ext cx="8228880" cy="913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Tahoma"/>
                <a:ea typeface="Tahoma"/>
              </a:rPr>
              <a:t>Referensi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9" name="Content Placeholder 2"/>
          <p:cNvSpPr/>
          <p:nvPr/>
        </p:nvSpPr>
        <p:spPr>
          <a:xfrm>
            <a:off x="457200" y="1219320"/>
            <a:ext cx="8076600" cy="42663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>
            <a:noAutofit/>
          </a:bodyPr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Subramanian, Mani. 2000. </a:t>
            </a:r>
            <a:r>
              <a:rPr b="0" i="1" lang="en-US" sz="2800" spc="-1" strike="noStrike">
                <a:solidFill>
                  <a:srgbClr val="000000"/>
                </a:solidFill>
                <a:latin typeface="Calibri"/>
              </a:rPr>
              <a:t>Network Management: Principles and Practice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. Cambridge University.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Farrel, Adrian, [et all.]. 2009. </a:t>
            </a:r>
            <a:r>
              <a:rPr b="0" i="1" lang="en-US" sz="2800" spc="-1" strike="noStrike">
                <a:solidFill>
                  <a:srgbClr val="000000"/>
                </a:solidFill>
                <a:latin typeface="Calibri"/>
              </a:rPr>
              <a:t>Network Management : Know It All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. Morgan Kaufmann Publisher.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Clemm, Alexander. 2007. </a:t>
            </a:r>
            <a:r>
              <a:rPr b="0" i="1" lang="en-US" sz="2800" spc="-1" strike="noStrike">
                <a:solidFill>
                  <a:srgbClr val="000000"/>
                </a:solidFill>
                <a:latin typeface="Calibri"/>
              </a:rPr>
              <a:t>Network Management Fundamental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. Cisco Press.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Mishra, Ajay R. 2007. </a:t>
            </a:r>
            <a:r>
              <a:rPr b="0" i="1" lang="en-US" sz="2800" spc="-1" strike="noStrike">
                <a:solidFill>
                  <a:srgbClr val="000000"/>
                </a:solidFill>
                <a:latin typeface="Calibri"/>
              </a:rPr>
              <a:t>Fundamental of Cellular Network Planning and Optimization</a:t>
            </a: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. USA: John Wiley &amp; Sons, Ltd.</a:t>
            </a:r>
            <a:endParaRPr b="0" lang="en-GB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</a:pPr>
            <a:endParaRPr b="0" lang="en-GB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itle 1"/>
          <p:cNvSpPr/>
          <p:nvPr/>
        </p:nvSpPr>
        <p:spPr>
          <a:xfrm>
            <a:off x="304920" y="0"/>
            <a:ext cx="8228880" cy="913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Tahoma"/>
                <a:ea typeface="Tahoma"/>
              </a:rPr>
              <a:t>About Me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91" name="Content Placeholder 2"/>
          <p:cNvSpPr/>
          <p:nvPr/>
        </p:nvSpPr>
        <p:spPr>
          <a:xfrm>
            <a:off x="457200" y="838080"/>
            <a:ext cx="8076600" cy="426636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>
            <a:noAutofit/>
          </a:bodyPr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Nama : Alauddin Maulana Hirzan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Alamat: Ruang Dosen, Gedung M, Lantai 1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Telegram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Whatsapp</a:t>
            </a:r>
            <a:endParaRPr b="0" lang="en-GB" sz="28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Instagram</a:t>
            </a:r>
            <a:endParaRPr b="0" lang="en-GB" sz="2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endParaRPr b="0" lang="en-GB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1"/>
          <p:cNvSpPr/>
          <p:nvPr/>
        </p:nvSpPr>
        <p:spPr>
          <a:xfrm>
            <a:off x="533520" y="2438280"/>
            <a:ext cx="8228880" cy="913680"/>
          </a:xfrm>
          <a:prstGeom prst="rect">
            <a:avLst/>
          </a:prstGeom>
          <a:noFill/>
          <a:ln w="936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  <a:ea typeface="Tahoma"/>
              </a:rPr>
              <a:t>Terima Kasih</a:t>
            </a:r>
            <a:endParaRPr b="0" lang="en-GB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4e9e00"/>
      </a:lt2>
      <a:accent1>
        <a:srgbClr val="edc201"/>
      </a:accent1>
      <a:accent2>
        <a:srgbClr val="2c4000"/>
      </a:accent2>
      <a:accent3>
        <a:srgbClr val="000000"/>
      </a:accent3>
      <a:accent4>
        <a:srgbClr val="8064a2"/>
      </a:accent4>
      <a:accent5>
        <a:srgbClr val="4bacc6"/>
      </a:accent5>
      <a:accent6>
        <a:srgbClr val="f79646"/>
      </a:accent6>
      <a:hlink>
        <a:srgbClr val="a07500"/>
      </a:hlink>
      <a:folHlink>
        <a:srgbClr val="7f7f7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4e9e00"/>
      </a:lt2>
      <a:accent1>
        <a:srgbClr val="edc201"/>
      </a:accent1>
      <a:accent2>
        <a:srgbClr val="2c4000"/>
      </a:accent2>
      <a:accent3>
        <a:srgbClr val="000000"/>
      </a:accent3>
      <a:accent4>
        <a:srgbClr val="8064a2"/>
      </a:accent4>
      <a:accent5>
        <a:srgbClr val="4bacc6"/>
      </a:accent5>
      <a:accent6>
        <a:srgbClr val="f79646"/>
      </a:accent6>
      <a:hlink>
        <a:srgbClr val="a07500"/>
      </a:hlink>
      <a:folHlink>
        <a:srgbClr val="7f7f7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Bola Kuning</Template>
  <TotalTime>165</TotalTime>
  <Application>LibreOffice/7.1.4.2$Linux_X86_64 LibreOffice_project/10$Build-2</Application>
  <AppVersion>15.0000</AppVersion>
  <Words>315</Words>
  <Paragraphs>60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2012-09-11T08:03:27Z</dcterms:created>
  <dc:creator>Windows7Ultimate</dc:creator>
  <dc:description/>
  <dc:language>en-GB</dc:language>
  <cp:lastModifiedBy/>
  <dcterms:modified xsi:type="dcterms:W3CDTF">2021-09-14T12:48:06Z</dcterms:modified>
  <cp:revision>22</cp:revision>
  <dc:subject/>
  <dc:title>Manajemen Jaringan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i4>11</vt:i4>
  </property>
</Properties>
</file>